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61" r:id="rId3"/>
    <p:sldId id="260" r:id="rId4"/>
    <p:sldId id="262" r:id="rId5"/>
    <p:sldId id="263" r:id="rId6"/>
    <p:sldId id="264" r:id="rId7"/>
    <p:sldId id="272" r:id="rId8"/>
    <p:sldId id="273" r:id="rId9"/>
    <p:sldId id="265" r:id="rId10"/>
    <p:sldId id="269" r:id="rId11"/>
    <p:sldId id="270" r:id="rId12"/>
    <p:sldId id="271" r:id="rId13"/>
    <p:sldId id="266" r:id="rId14"/>
    <p:sldId id="274" r:id="rId15"/>
    <p:sldId id="275" r:id="rId16"/>
    <p:sldId id="276" r:id="rId17"/>
    <p:sldId id="268" r:id="rId18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3434"/>
    <a:srgbClr val="EE7048"/>
    <a:srgbClr val="FB553B"/>
    <a:srgbClr val="75C4E2"/>
    <a:srgbClr val="EAEAEA"/>
    <a:srgbClr val="73C4E1"/>
    <a:srgbClr val="44353A"/>
    <a:srgbClr val="33282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2212" autoAdjust="0"/>
  </p:normalViewPr>
  <p:slideViewPr>
    <p:cSldViewPr snapToGrid="0">
      <p:cViewPr varScale="1">
        <p:scale>
          <a:sx n="40" d="100"/>
          <a:sy n="40" d="100"/>
        </p:scale>
        <p:origin x="6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B696E-068D-4092-8ED3-51CBBF6AF7F5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A0FE5-5491-4F10-9D6A-E0824D4735B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75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땅값 관련 끊이지 않는 기사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smtClean="0"/>
              <a:t>조상 땅 찾기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국가에서 제공하는 서비스가 있는 것도 모자라 이용자 매우 많음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개발 계획 등에 따라 민감하게 반응함</a:t>
            </a:r>
            <a:r>
              <a:rPr lang="ko-KR" altLang="en-US" baseline="0" dirty="0" smtClean="0"/>
              <a:t> 이로 인해</a:t>
            </a:r>
            <a:endParaRPr lang="en-US" altLang="ko-KR" dirty="0" smtClean="0"/>
          </a:p>
          <a:p>
            <a:r>
              <a:rPr lang="ko-KR" altLang="en-US" dirty="0" smtClean="0"/>
              <a:t>땅값 오른다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땅값</a:t>
            </a:r>
            <a:r>
              <a:rPr lang="ko-KR" altLang="en-US" baseline="0" dirty="0" smtClean="0"/>
              <a:t> 정보를 이용한 사기 행각도 종종 발생</a:t>
            </a:r>
            <a:endParaRPr lang="en-US" altLang="ko-KR" baseline="0" dirty="0" smtClean="0"/>
          </a:p>
          <a:p>
            <a:r>
              <a:rPr lang="en-US" altLang="ko-KR" baseline="0" dirty="0" smtClean="0"/>
              <a:t>4.</a:t>
            </a:r>
            <a:r>
              <a:rPr lang="ko-KR" altLang="en-US" baseline="0" dirty="0" smtClean="0"/>
              <a:t>혐오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기피시설 땅값 핑계로 </a:t>
            </a:r>
            <a:r>
              <a:rPr lang="ko-KR" altLang="en-US" baseline="0" dirty="0" err="1" smtClean="0"/>
              <a:t>님비현상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최근 특수학교 관련 논란 언급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54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43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48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  <a:r>
              <a:rPr lang="en-US" altLang="ko-KR" baseline="0" dirty="0" smtClean="0"/>
              <a:t> 0.05 </a:t>
            </a:r>
            <a:r>
              <a:rPr lang="ko-KR" altLang="en-US" baseline="0" dirty="0" smtClean="0"/>
              <a:t>감소 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67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  <a:r>
              <a:rPr lang="en-US" altLang="ko-KR" baseline="0" dirty="0" smtClean="0"/>
              <a:t> 0.05 </a:t>
            </a:r>
            <a:r>
              <a:rPr lang="ko-KR" altLang="en-US" baseline="0" dirty="0" smtClean="0"/>
              <a:t>감소 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16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MSE</a:t>
            </a:r>
            <a:r>
              <a:rPr lang="en-US" altLang="ko-KR" baseline="0" dirty="0" smtClean="0"/>
              <a:t> 0.05 </a:t>
            </a:r>
            <a:r>
              <a:rPr lang="ko-KR" altLang="en-US" baseline="0" dirty="0" smtClean="0"/>
              <a:t>감소 효과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669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특정 시점의 자료만 사용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설명변수가</a:t>
            </a:r>
            <a:r>
              <a:rPr lang="ko-KR" altLang="en-US" dirty="0" smtClean="0"/>
              <a:t> 변함에 따라 </a:t>
            </a:r>
            <a:r>
              <a:rPr lang="ko-KR" altLang="en-US" dirty="0" err="1" smtClean="0"/>
              <a:t>반응변수의</a:t>
            </a:r>
            <a:r>
              <a:rPr lang="ko-KR" altLang="en-US" dirty="0" smtClean="0"/>
              <a:t> 변동을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없음</a:t>
            </a:r>
            <a:endParaRPr lang="en-US" altLang="ko-KR" dirty="0" smtClean="0"/>
          </a:p>
          <a:p>
            <a:r>
              <a:rPr lang="ko-KR" altLang="en-US" dirty="0" smtClean="0"/>
              <a:t>데이터 수 </a:t>
            </a:r>
            <a:r>
              <a:rPr lang="en-US" altLang="ko-KR" dirty="0" smtClean="0"/>
              <a:t>(467) </a:t>
            </a:r>
            <a:r>
              <a:rPr lang="ko-KR" altLang="en-US" dirty="0" smtClean="0"/>
              <a:t>절대적으로 작은 숫자</a:t>
            </a:r>
            <a:endParaRPr lang="en-US" altLang="ko-KR" dirty="0" smtClean="0"/>
          </a:p>
          <a:p>
            <a:r>
              <a:rPr lang="ko-KR" altLang="en-US" dirty="0" smtClean="0"/>
              <a:t>하지만 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공시지가와 관련성이 높은 변수들을 탐색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지가를 예측하는 다양한 모델들을 만들었다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향상 알고리즘을 적용하여 예측력을 더욱 개선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03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예측력이 우수한 모델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Weighted KNN(Gaussian), Random Forest, Regression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해석이 용이한 모델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Regression, Regression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 모델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도출된 회귀 계수에 따르면 유흥업소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숙박업소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대형마트는 지가와 양의 관계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특수학교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병원은 지가와 음의 관계에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1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0. </a:t>
            </a:r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변수 탐색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변수 정의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시각화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변환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모델 설정</a:t>
            </a:r>
            <a:r>
              <a:rPr lang="en-US" altLang="ko-KR" dirty="0" smtClean="0"/>
              <a:t>:</a:t>
            </a:r>
            <a:r>
              <a:rPr lang="ko-KR" altLang="en-US" baseline="0" dirty="0" smtClean="0"/>
              <a:t> 회귀분석 및 예측력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	KNN </a:t>
            </a:r>
            <a:r>
              <a:rPr lang="ko-KR" altLang="en-US" baseline="0" dirty="0" smtClean="0"/>
              <a:t>및 예측력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모델 강화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정규화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라쏘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릿지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앙상블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배깅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부스팅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랜덤포레스트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4. </a:t>
            </a:r>
            <a:r>
              <a:rPr lang="ko-KR" altLang="en-US" baseline="0" dirty="0" smtClean="0"/>
              <a:t>결론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3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왜 </a:t>
            </a:r>
            <a:r>
              <a:rPr lang="ko-KR" altLang="en-US" dirty="0" err="1" smtClean="0"/>
              <a:t>법정동</a:t>
            </a:r>
            <a:r>
              <a:rPr lang="en-US" altLang="ko-KR" dirty="0" smtClean="0"/>
              <a:t>?</a:t>
            </a:r>
          </a:p>
          <a:p>
            <a:pPr marL="342900" indent="-342900" algn="l">
              <a:buAutoNum type="arabicPeriod"/>
            </a:pPr>
            <a:r>
              <a:rPr lang="ko-KR" altLang="en-US" dirty="0" smtClean="0"/>
              <a:t>구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동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구 내에서도 편차가 크다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행정동 </a:t>
            </a:r>
            <a:r>
              <a:rPr lang="en-US" altLang="ko-KR" dirty="0" smtClean="0"/>
              <a:t>vs </a:t>
            </a:r>
            <a:r>
              <a:rPr lang="ko-KR" altLang="en-US" dirty="0" err="1" smtClean="0"/>
              <a:t>법정동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인구 수 따르는 행정동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지역 특성 없어짐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인프라 분포가 </a:t>
            </a:r>
            <a:r>
              <a:rPr lang="ko-KR" altLang="en-US" dirty="0" err="1" smtClean="0"/>
              <a:t>균일해져</a:t>
            </a:r>
            <a:r>
              <a:rPr lang="ko-KR" altLang="en-US" dirty="0" smtClean="0"/>
              <a:t> 변수의 영향 제대로 </a:t>
            </a:r>
            <a:r>
              <a:rPr lang="ko-KR" altLang="en-US" dirty="0" err="1" smtClean="0"/>
              <a:t>판단불가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dirty="0" smtClean="0"/>
              <a:t>개별공시지가는 </a:t>
            </a:r>
            <a:r>
              <a:rPr lang="ko-KR" altLang="en-US" dirty="0" err="1" smtClean="0"/>
              <a:t>자연로그를</a:t>
            </a:r>
            <a:r>
              <a:rPr lang="ko-KR" altLang="en-US" dirty="0" smtClean="0"/>
              <a:t> 취하였다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숙박업소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유흥업소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학군의 경우 개별공시지가 데이터와의 호환을 위해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단위면적에</a:t>
            </a:r>
            <a:r>
              <a:rPr lang="ko-KR" altLang="en-US" dirty="0" smtClean="0"/>
              <a:t> 해당하는 지가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행정구역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자치구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행정동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면적으로 나눈 후 </a:t>
            </a:r>
            <a:r>
              <a:rPr lang="en-US" altLang="ko-KR" dirty="0" smtClean="0"/>
              <a:t>10^6</a:t>
            </a:r>
            <a:r>
              <a:rPr lang="ko-KR" altLang="en-US" dirty="0" smtClean="0"/>
              <a:t>을 곱하였다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대형마트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대형병원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특수학교의 경우 기본적으로 업체 수가 굉장히 적고 좁은 구역에 집중되어 있는 경향이 있으므로 </a:t>
            </a:r>
            <a:r>
              <a:rPr lang="en-US" altLang="ko-KR" dirty="0" smtClean="0"/>
              <a:t>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바이너리 변수로 변환하였다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개별공시지가</a:t>
            </a:r>
            <a:r>
              <a:rPr lang="en-US" altLang="ko-KR" dirty="0" smtClean="0"/>
              <a:t>:</a:t>
            </a:r>
            <a:r>
              <a:rPr lang="ko-KR" altLang="en-US" dirty="0" smtClean="0"/>
              <a:t> 매년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7</a:t>
            </a:r>
            <a:r>
              <a:rPr lang="ko-KR" altLang="en-US" dirty="0" smtClean="0"/>
              <a:t>월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일에 발표된 표준지공시지가 기준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4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순서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숙박업소 유흥업소 학교 </a:t>
            </a:r>
            <a:endParaRPr lang="en-US" altLang="ko-KR" dirty="0" smtClean="0"/>
          </a:p>
          <a:p>
            <a:r>
              <a:rPr lang="ko-KR" altLang="en-US" dirty="0" smtClean="0"/>
              <a:t>진할 수록 많은 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40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50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숙박업소와 유흥업소가 많이 분포한 지역은 유동인구가 많은 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행정구의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중심가에 해당한다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-&gt;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지가가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높은것이라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예상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특수학교의 경우 특수학교가 위치한 동은 그렇지 않은 동보다 지가가 상당히 낮다는 결과가 도출</a:t>
            </a:r>
          </a:p>
          <a:p>
            <a:r>
              <a:rPr lang="ko-KR" altLang="en-US" dirty="0" smtClean="0"/>
              <a:t>특수학교가 영향을 주는가</a:t>
            </a:r>
            <a:r>
              <a:rPr lang="en-US" altLang="ko-KR" dirty="0" smtClean="0"/>
              <a:t>???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 밖의 이유 존재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822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이 트리가 가장 예측력이 좋음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유흥업소 많은 곳이 지가가 높은 경향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다음 요소는 숙박업소가 많은 곳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학교가 적은 곳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학교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많은곳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주택가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유동인구가 적은 곳이라 예상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58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Loocv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4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validation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통한 모델을 개선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(0.01)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rectangular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때보다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줄어들었다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A0FE5-5491-4F10-9D6A-E0824D4735B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63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95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35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254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144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6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96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09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37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60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17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25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53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57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C734-1234-46A5-85E9-BD5953B2971F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D62F7-2565-46E9-BD41-20806DB08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56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48" y="5628161"/>
            <a:ext cx="7092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통계학과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정희정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한지현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허은정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홍승범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32048" y="4807091"/>
            <a:ext cx="70922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서울의 땅값을 결정하는 요인은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432048" y="6466290"/>
            <a:ext cx="8711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9455" y="326187"/>
            <a:ext cx="1175656" cy="288926"/>
            <a:chOff x="3275856" y="1242391"/>
            <a:chExt cx="1656184" cy="407020"/>
          </a:xfrm>
        </p:grpSpPr>
        <p:sp>
          <p:nvSpPr>
            <p:cNvPr id="2" name="Rounded Rectangle 1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0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86567" y="915023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K = 29, </a:t>
            </a:r>
            <a:r>
              <a:rPr lang="en-US" altLang="ko-KR" b="1" dirty="0" smtClean="0"/>
              <a:t>MSE = 0.225853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72426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설정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KNN(weighted)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>
                <a:solidFill>
                  <a:schemeClr val="accent1">
                    <a:lumMod val="50000"/>
                  </a:schemeClr>
                </a:solidFill>
              </a:rPr>
              <a:t>kknn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33949776" descr="EMB00001f6836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567" y="1507228"/>
            <a:ext cx="6063669" cy="485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MSE =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0.306884, lambda = 0.6361991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강화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–Ridge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glmnet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23728" y="1272208"/>
            <a:ext cx="4358770" cy="37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719789" y="16382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586964" y="23052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29408"/>
            <a:ext cx="6351134" cy="31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MSE =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0.302142, lambda = 0.01248885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강화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–Lasso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glmnet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23728" y="1272208"/>
            <a:ext cx="4358770" cy="37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719789" y="16382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586964" y="23052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23728" y="12722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21758" y="18205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29408"/>
            <a:ext cx="6418639" cy="30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/>
              <a:t>MSE = 0.256919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강화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bagging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rpart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7251" y="19286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33949056" descr="EMB00001f6836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28654"/>
            <a:ext cx="5613503" cy="44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/>
              <a:t>MSE = 0.301867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강화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boosting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mboost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7251" y="19286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23728" y="14714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33952336" descr="EMB00001f6836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28653"/>
            <a:ext cx="5515029" cy="441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smtClean="0"/>
              <a:t>MSE = 0.238214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강화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random forest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rpart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97251" y="19286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23728" y="127220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33951376" descr="EMB00001f6836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29408"/>
            <a:ext cx="5529097" cy="442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40089" y="1277173"/>
            <a:ext cx="10899721" cy="56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33952176" descr="EMB00001f6836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90" y="1734374"/>
            <a:ext cx="5692355" cy="455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1799963" y="1360460"/>
            <a:ext cx="6859128" cy="3280813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 smtClean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rial" pitchFamily="34" charset="0"/>
                <a:cs typeface="Arial" pitchFamily="34" charset="0"/>
              </a:rPr>
              <a:t>분포 변화에 대한 반응</a:t>
            </a:r>
            <a:endParaRPr lang="en-US" altLang="ko-KR" sz="4000" dirty="0" smtClean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 smtClean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 smtClean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4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Arial" pitchFamily="34" charset="0"/>
                <a:cs typeface="Arial" pitchFamily="34" charset="0"/>
              </a:rPr>
              <a:t>적은 데이터 수</a:t>
            </a:r>
            <a:endParaRPr lang="ko-KR" alt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한계점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8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결론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123728" y="8653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33948016" descr="EMB00001f683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22511"/>
            <a:ext cx="6032720" cy="48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0" y="723628"/>
            <a:ext cx="4643051" cy="9604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4" y="1460747"/>
            <a:ext cx="6478978" cy="12451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8" y="5031336"/>
            <a:ext cx="5019963" cy="78715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15214" y="2299475"/>
            <a:ext cx="7537520" cy="2019475"/>
            <a:chOff x="356029" y="3617440"/>
            <a:chExt cx="7896225" cy="2115580"/>
          </a:xfrm>
        </p:grpSpPr>
        <p:grpSp>
          <p:nvGrpSpPr>
            <p:cNvPr id="6" name="그룹 5"/>
            <p:cNvGrpSpPr/>
            <p:nvPr/>
          </p:nvGrpSpPr>
          <p:grpSpPr>
            <a:xfrm>
              <a:off x="356029" y="3617440"/>
              <a:ext cx="7896225" cy="1810780"/>
              <a:chOff x="2390775" y="3238500"/>
              <a:chExt cx="7896225" cy="181078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0775" y="3238500"/>
                <a:ext cx="4362450" cy="3810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0775" y="3620530"/>
                <a:ext cx="7896225" cy="1428750"/>
              </a:xfrm>
              <a:prstGeom prst="rect">
                <a:avLst/>
              </a:prstGeom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029" y="5428220"/>
              <a:ext cx="4610100" cy="3048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1352" y="2664931"/>
            <a:ext cx="6472648" cy="14139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9197" y="3219675"/>
            <a:ext cx="5802877" cy="14455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967" y="4318950"/>
            <a:ext cx="8064449" cy="4511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6389" y="5533889"/>
            <a:ext cx="7699618" cy="7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134072" y="1479425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0. </a:t>
            </a:r>
            <a:r>
              <a:rPr lang="ko-KR" altLang="en-US" b="1" dirty="0" smtClean="0"/>
              <a:t>주제 선정 이유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Content Placeholder 11"/>
          <p:cNvSpPr txBox="1">
            <a:spLocks/>
          </p:cNvSpPr>
          <p:nvPr/>
        </p:nvSpPr>
        <p:spPr>
          <a:xfrm>
            <a:off x="2140204" y="2232008"/>
            <a:ext cx="6563072" cy="46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변수 탐색</a:t>
            </a:r>
            <a:endParaRPr lang="en-US" altLang="ko-KR" b="1" dirty="0"/>
          </a:p>
        </p:txBody>
      </p:sp>
      <p:sp>
        <p:nvSpPr>
          <p:cNvPr id="18" name="Content Placeholder 12"/>
          <p:cNvSpPr txBox="1">
            <a:spLocks/>
          </p:cNvSpPr>
          <p:nvPr/>
        </p:nvSpPr>
        <p:spPr>
          <a:xfrm>
            <a:off x="3485075" y="2325394"/>
            <a:ext cx="6563072" cy="1017846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변수 정의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및 변환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70000"/>
              </a:lnSpc>
            </a:pP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분포 시각화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ontent Placeholder 11"/>
          <p:cNvSpPr txBox="1">
            <a:spLocks/>
          </p:cNvSpPr>
          <p:nvPr/>
        </p:nvSpPr>
        <p:spPr>
          <a:xfrm>
            <a:off x="2140204" y="3343241"/>
            <a:ext cx="6563072" cy="46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모델 설정</a:t>
            </a:r>
            <a:r>
              <a:rPr lang="en-US" altLang="ko-KR" b="1" dirty="0" smtClean="0"/>
              <a:t> </a:t>
            </a:r>
            <a:endParaRPr lang="en-US" altLang="ko-KR" b="1" dirty="0"/>
          </a:p>
        </p:txBody>
      </p:sp>
      <p:sp>
        <p:nvSpPr>
          <p:cNvPr id="20" name="Content Placeholder 12"/>
          <p:cNvSpPr txBox="1">
            <a:spLocks/>
          </p:cNvSpPr>
          <p:nvPr/>
        </p:nvSpPr>
        <p:spPr>
          <a:xfrm>
            <a:off x="3485075" y="3435507"/>
            <a:ext cx="6563072" cy="634765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회귀분석</a:t>
            </a:r>
            <a:endParaRPr lang="en-US" altLang="ko-KR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KNN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ontent Placeholder 11"/>
          <p:cNvSpPr txBox="1">
            <a:spLocks/>
          </p:cNvSpPr>
          <p:nvPr/>
        </p:nvSpPr>
        <p:spPr>
          <a:xfrm>
            <a:off x="2140204" y="4454474"/>
            <a:ext cx="6563072" cy="46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모델 강화</a:t>
            </a:r>
            <a:endParaRPr lang="en-US" altLang="ko-KR" b="1" dirty="0"/>
          </a:p>
        </p:txBody>
      </p:sp>
      <p:sp>
        <p:nvSpPr>
          <p:cNvPr id="22" name="Content Placeholder 12"/>
          <p:cNvSpPr txBox="1">
            <a:spLocks/>
          </p:cNvSpPr>
          <p:nvPr/>
        </p:nvSpPr>
        <p:spPr>
          <a:xfrm>
            <a:off x="3485075" y="4550461"/>
            <a:ext cx="6563072" cy="634765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정규화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- Lasso &amp; Ridge</a:t>
            </a:r>
          </a:p>
          <a:p>
            <a:pPr>
              <a:lnSpc>
                <a:spcPct val="70000"/>
              </a:lnSpc>
            </a:pP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앙상블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Bagging &amp; Boosting</a:t>
            </a:r>
            <a:r>
              <a:rPr lang="ko-KR" alt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&amp; Random Forest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ontent Placeholder 11"/>
          <p:cNvSpPr txBox="1">
            <a:spLocks/>
          </p:cNvSpPr>
          <p:nvPr/>
        </p:nvSpPr>
        <p:spPr>
          <a:xfrm>
            <a:off x="2140204" y="5565706"/>
            <a:ext cx="6563072" cy="46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4. </a:t>
            </a:r>
            <a:r>
              <a:rPr lang="ko-KR" altLang="en-US" b="1" dirty="0" smtClean="0"/>
              <a:t>결론</a:t>
            </a:r>
            <a:endParaRPr lang="en-US" altLang="ko-KR" b="1" dirty="0"/>
          </a:p>
        </p:txBody>
      </p:sp>
      <p:sp>
        <p:nvSpPr>
          <p:cNvPr id="24" name="Content Placeholder 12"/>
          <p:cNvSpPr txBox="1">
            <a:spLocks/>
          </p:cNvSpPr>
          <p:nvPr/>
        </p:nvSpPr>
        <p:spPr>
          <a:xfrm>
            <a:off x="3204883" y="5478647"/>
            <a:ext cx="6563072" cy="634765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목차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11"/>
          <p:cNvSpPr>
            <a:spLocks noGrp="1"/>
          </p:cNvSpPr>
          <p:nvPr>
            <p:ph idx="1"/>
          </p:nvPr>
        </p:nvSpPr>
        <p:spPr>
          <a:xfrm>
            <a:off x="215797" y="5048820"/>
            <a:ext cx="6563072" cy="460648"/>
          </a:xfrm>
        </p:spPr>
        <p:txBody>
          <a:bodyPr>
            <a:normAutofit/>
          </a:bodyPr>
          <a:lstStyle/>
          <a:p>
            <a:pPr lvl="0"/>
            <a:r>
              <a:rPr lang="ko-KR" altLang="en-US" sz="1600" b="1" dirty="0" err="1" smtClean="0"/>
              <a:t>반응변수</a:t>
            </a:r>
            <a:endParaRPr lang="en-US" altLang="ko-KR" sz="1600" b="1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4598374" y="1881557"/>
            <a:ext cx="74466" cy="1679331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1" idx="2"/>
          </p:cNvCxnSpPr>
          <p:nvPr/>
        </p:nvCxnSpPr>
        <p:spPr>
          <a:xfrm flipH="1">
            <a:off x="5572671" y="1943104"/>
            <a:ext cx="696240" cy="1617784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839090" y="1950023"/>
            <a:ext cx="843787" cy="161086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변수 탐색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변수 정의 및 변환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25510" y="1389188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숙박업소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10349" y="1389188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유흥업소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95188" y="1389188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99233" y="2117701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특수학교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484072" y="2117701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대형병원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268911" y="2117701"/>
            <a:ext cx="1547446" cy="553916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대형마트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35564" y="3560888"/>
            <a:ext cx="3305912" cy="553916"/>
          </a:xfrm>
          <a:prstGeom prst="rect">
            <a:avLst/>
          </a:prstGeom>
          <a:solidFill>
            <a:srgbClr val="75C4E2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법정동별</a:t>
            </a:r>
            <a:r>
              <a:rPr lang="ko-KR" altLang="en-US" b="1" dirty="0" smtClean="0"/>
              <a:t> 개수</a:t>
            </a:r>
            <a:endParaRPr lang="ko-KR" altLang="en-US" b="1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910925" y="2671617"/>
            <a:ext cx="250033" cy="889271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2"/>
          </p:cNvCxnSpPr>
          <p:nvPr/>
        </p:nvCxnSpPr>
        <p:spPr>
          <a:xfrm flipH="1">
            <a:off x="5066568" y="2671617"/>
            <a:ext cx="191227" cy="889271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6084553" y="2671617"/>
            <a:ext cx="694316" cy="889271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3648809" y="4897319"/>
            <a:ext cx="2382710" cy="773723"/>
          </a:xfrm>
          <a:prstGeom prst="round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개별공시지가</a:t>
            </a:r>
            <a:endParaRPr lang="ko-KR" altLang="en-US" dirty="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5077152" y="4114801"/>
            <a:ext cx="265887" cy="78251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4976445" y="4114801"/>
            <a:ext cx="90123" cy="78251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6" idx="2"/>
          </p:cNvCxnSpPr>
          <p:nvPr/>
        </p:nvCxnSpPr>
        <p:spPr>
          <a:xfrm flipH="1">
            <a:off x="4883719" y="4114804"/>
            <a:ext cx="4801" cy="782513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4745851" y="4114801"/>
            <a:ext cx="53168" cy="78251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598374" y="4114801"/>
            <a:ext cx="101523" cy="78251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352188" y="4114801"/>
            <a:ext cx="255798" cy="782515"/>
          </a:xfrm>
          <a:prstGeom prst="straightConnector1">
            <a:avLst/>
          </a:prstGeom>
          <a:ln>
            <a:solidFill>
              <a:schemeClr val="accent5">
                <a:lumMod val="50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형 설명선 88"/>
          <p:cNvSpPr/>
          <p:nvPr/>
        </p:nvSpPr>
        <p:spPr>
          <a:xfrm>
            <a:off x="439618" y="3729825"/>
            <a:ext cx="2544562" cy="2231361"/>
          </a:xfrm>
          <a:custGeom>
            <a:avLst/>
            <a:gdLst>
              <a:gd name="connsiteX0" fmla="*/ 3417928 w 3331216"/>
              <a:gd name="connsiteY0" fmla="*/ 227551 h 2438400"/>
              <a:gd name="connsiteX1" fmla="*/ 3153510 w 3331216"/>
              <a:gd name="connsiteY1" fmla="*/ 671238 h 2438400"/>
              <a:gd name="connsiteX2" fmla="*/ 2206189 w 3331216"/>
              <a:gd name="connsiteY2" fmla="*/ 2372402 h 2438400"/>
              <a:gd name="connsiteX3" fmla="*/ 358110 w 3331216"/>
              <a:gd name="connsiteY3" fmla="*/ 1974493 h 2438400"/>
              <a:gd name="connsiteX4" fmla="*/ 907877 w 3331216"/>
              <a:gd name="connsiteY4" fmla="*/ 133470 h 2438400"/>
              <a:gd name="connsiteX5" fmla="*/ 2764738 w 3331216"/>
              <a:gd name="connsiteY5" fmla="*/ 303147 h 2438400"/>
              <a:gd name="connsiteX6" fmla="*/ 3417928 w 3331216"/>
              <a:gd name="connsiteY6" fmla="*/ 227551 h 2438400"/>
              <a:gd name="connsiteX0" fmla="*/ 3418270 w 3418270"/>
              <a:gd name="connsiteY0" fmla="*/ 197418 h 2408338"/>
              <a:gd name="connsiteX1" fmla="*/ 3153852 w 3418270"/>
              <a:gd name="connsiteY1" fmla="*/ 641105 h 2408338"/>
              <a:gd name="connsiteX2" fmla="*/ 2206531 w 3418270"/>
              <a:gd name="connsiteY2" fmla="*/ 2342269 h 2408338"/>
              <a:gd name="connsiteX3" fmla="*/ 358452 w 3418270"/>
              <a:gd name="connsiteY3" fmla="*/ 1944360 h 2408338"/>
              <a:gd name="connsiteX4" fmla="*/ 908219 w 3418270"/>
              <a:gd name="connsiteY4" fmla="*/ 103337 h 2408338"/>
              <a:gd name="connsiteX5" fmla="*/ 2879380 w 3418270"/>
              <a:gd name="connsiteY5" fmla="*/ 378522 h 2408338"/>
              <a:gd name="connsiteX6" fmla="*/ 3418270 w 3418270"/>
              <a:gd name="connsiteY6" fmla="*/ 197418 h 240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8270" h="2408338">
                <a:moveTo>
                  <a:pt x="3418270" y="197418"/>
                </a:moveTo>
                <a:lnTo>
                  <a:pt x="3153852" y="641105"/>
                </a:lnTo>
                <a:cubicBezTo>
                  <a:pt x="3607514" y="1301130"/>
                  <a:pt x="3161275" y="2102470"/>
                  <a:pt x="2206531" y="2342269"/>
                </a:cubicBezTo>
                <a:cubicBezTo>
                  <a:pt x="1537570" y="2510289"/>
                  <a:pt x="796590" y="2350749"/>
                  <a:pt x="358452" y="1944360"/>
                </a:cubicBezTo>
                <a:cubicBezTo>
                  <a:pt x="-292020" y="1341023"/>
                  <a:pt x="-26835" y="452987"/>
                  <a:pt x="908219" y="103337"/>
                </a:cubicBezTo>
                <a:cubicBezTo>
                  <a:pt x="1516187" y="-124004"/>
                  <a:pt x="2366426" y="48753"/>
                  <a:pt x="2879380" y="378522"/>
                </a:cubicBezTo>
                <a:lnTo>
                  <a:pt x="3418270" y="197418"/>
                </a:lnTo>
                <a:close/>
              </a:path>
            </a:pathLst>
          </a:custGeom>
          <a:solidFill>
            <a:srgbClr val="EE7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왜 </a:t>
            </a:r>
            <a:r>
              <a:rPr lang="ko-KR" altLang="en-US" sz="1400" b="1" dirty="0" err="1" smtClean="0">
                <a:latin typeface="+mn-ea"/>
              </a:rPr>
              <a:t>법정동</a:t>
            </a:r>
            <a:r>
              <a:rPr lang="en-US" altLang="ko-KR" sz="1400" b="1" dirty="0" smtClean="0">
                <a:latin typeface="+mn-ea"/>
              </a:rPr>
              <a:t>…?</a:t>
            </a: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1. </a:t>
            </a:r>
            <a:r>
              <a:rPr lang="ko-KR" altLang="en-US" sz="1400" b="1" dirty="0" smtClean="0">
                <a:latin typeface="+mn-ea"/>
              </a:rPr>
              <a:t>구 </a:t>
            </a:r>
            <a:r>
              <a:rPr lang="en-US" altLang="ko-KR" sz="1400" b="1" dirty="0" smtClean="0">
                <a:latin typeface="+mn-ea"/>
              </a:rPr>
              <a:t>vs </a:t>
            </a:r>
            <a:r>
              <a:rPr lang="ko-KR" altLang="en-US" sz="1400" b="1" dirty="0" smtClean="0">
                <a:latin typeface="+mn-ea"/>
              </a:rPr>
              <a:t>동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세밀한 범위</a:t>
            </a:r>
            <a:endParaRPr lang="en-US" altLang="ko-KR" sz="1400" b="1" dirty="0">
              <a:latin typeface="+mn-ea"/>
            </a:endParaRP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2. </a:t>
            </a:r>
            <a:r>
              <a:rPr lang="ko-KR" altLang="en-US" sz="1400" b="1" dirty="0" smtClean="0">
                <a:latin typeface="+mn-ea"/>
              </a:rPr>
              <a:t>행정동 </a:t>
            </a:r>
            <a:r>
              <a:rPr lang="en-US" altLang="ko-KR" sz="1400" b="1" dirty="0" smtClean="0">
                <a:latin typeface="+mn-ea"/>
              </a:rPr>
              <a:t>vs </a:t>
            </a:r>
            <a:r>
              <a:rPr lang="ko-KR" altLang="en-US" sz="1400" b="1" dirty="0" err="1" smtClean="0">
                <a:latin typeface="+mn-ea"/>
              </a:rPr>
              <a:t>법정동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지역 특성 반영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91" name="타원형 설명선 90"/>
          <p:cNvSpPr/>
          <p:nvPr/>
        </p:nvSpPr>
        <p:spPr>
          <a:xfrm>
            <a:off x="5699960" y="5252766"/>
            <a:ext cx="3303363" cy="1446984"/>
          </a:xfrm>
          <a:custGeom>
            <a:avLst/>
            <a:gdLst>
              <a:gd name="connsiteX0" fmla="*/ -68612 w 3111659"/>
              <a:gd name="connsiteY0" fmla="*/ 139183 h 1446964"/>
              <a:gd name="connsiteX1" fmla="*/ 529433 w 3111659"/>
              <a:gd name="connsiteY1" fmla="*/ 179771 h 1446964"/>
              <a:gd name="connsiteX2" fmla="*/ 1874492 w 3111659"/>
              <a:gd name="connsiteY2" fmla="*/ 15338 h 1446964"/>
              <a:gd name="connsiteX3" fmla="*/ 2767236 w 3111659"/>
              <a:gd name="connsiteY3" fmla="*/ 1177461 h 1446964"/>
              <a:gd name="connsiteX4" fmla="*/ 1338719 w 3111659"/>
              <a:gd name="connsiteY4" fmla="*/ 1439885 h 1446964"/>
              <a:gd name="connsiteX5" fmla="*/ 166168 w 3111659"/>
              <a:gd name="connsiteY5" fmla="*/ 398156 h 1446964"/>
              <a:gd name="connsiteX6" fmla="*/ -68612 w 3111659"/>
              <a:gd name="connsiteY6" fmla="*/ 139183 h 1446964"/>
              <a:gd name="connsiteX0" fmla="*/ 0 w 3181579"/>
              <a:gd name="connsiteY0" fmla="*/ 139191 h 1446984"/>
              <a:gd name="connsiteX1" fmla="*/ 598045 w 3181579"/>
              <a:gd name="connsiteY1" fmla="*/ 179779 h 1446984"/>
              <a:gd name="connsiteX2" fmla="*/ 1943104 w 3181579"/>
              <a:gd name="connsiteY2" fmla="*/ 15346 h 1446984"/>
              <a:gd name="connsiteX3" fmla="*/ 2835848 w 3181579"/>
              <a:gd name="connsiteY3" fmla="*/ 1177469 h 1446984"/>
              <a:gd name="connsiteX4" fmla="*/ 1407331 w 3181579"/>
              <a:gd name="connsiteY4" fmla="*/ 1439893 h 1446984"/>
              <a:gd name="connsiteX5" fmla="*/ 393041 w 3181579"/>
              <a:gd name="connsiteY5" fmla="*/ 301449 h 1446984"/>
              <a:gd name="connsiteX6" fmla="*/ 0 w 3181579"/>
              <a:gd name="connsiteY6" fmla="*/ 139191 h 1446984"/>
              <a:gd name="connsiteX0" fmla="*/ 0 w 3181579"/>
              <a:gd name="connsiteY0" fmla="*/ 139191 h 1446984"/>
              <a:gd name="connsiteX1" fmla="*/ 598045 w 3181579"/>
              <a:gd name="connsiteY1" fmla="*/ 179779 h 1446984"/>
              <a:gd name="connsiteX2" fmla="*/ 1943104 w 3181579"/>
              <a:gd name="connsiteY2" fmla="*/ 15346 h 1446984"/>
              <a:gd name="connsiteX3" fmla="*/ 2835848 w 3181579"/>
              <a:gd name="connsiteY3" fmla="*/ 1177469 h 1446984"/>
              <a:gd name="connsiteX4" fmla="*/ 1407331 w 3181579"/>
              <a:gd name="connsiteY4" fmla="*/ 1439893 h 1446984"/>
              <a:gd name="connsiteX5" fmla="*/ 316828 w 3181579"/>
              <a:gd name="connsiteY5" fmla="*/ 327826 h 1446984"/>
              <a:gd name="connsiteX6" fmla="*/ 0 w 3181579"/>
              <a:gd name="connsiteY6" fmla="*/ 139191 h 144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1579" h="1446984">
                <a:moveTo>
                  <a:pt x="0" y="139191"/>
                </a:moveTo>
                <a:lnTo>
                  <a:pt x="598045" y="179779"/>
                </a:lnTo>
                <a:cubicBezTo>
                  <a:pt x="965831" y="29647"/>
                  <a:pt x="1464090" y="-31265"/>
                  <a:pt x="1943104" y="15346"/>
                </a:cubicBezTo>
                <a:cubicBezTo>
                  <a:pt x="3080758" y="126047"/>
                  <a:pt x="3565178" y="756636"/>
                  <a:pt x="2835848" y="1177469"/>
                </a:cubicBezTo>
                <a:cubicBezTo>
                  <a:pt x="2492191" y="1375763"/>
                  <a:pt x="1949641" y="1475432"/>
                  <a:pt x="1407331" y="1439893"/>
                </a:cubicBezTo>
                <a:cubicBezTo>
                  <a:pt x="352770" y="1370785"/>
                  <a:pt x="-162059" y="770165"/>
                  <a:pt x="316828" y="327826"/>
                </a:cubicBezTo>
                <a:lnTo>
                  <a:pt x="0" y="139191"/>
                </a:lnTo>
                <a:close/>
              </a:path>
            </a:pathLst>
          </a:custGeom>
          <a:solidFill>
            <a:srgbClr val="EE7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8000" tIns="18000" rIns="36000" bIns="18000" rtlCol="0" anchor="ctr"/>
          <a:lstStyle/>
          <a:p>
            <a:pPr>
              <a:lnSpc>
                <a:spcPct val="120000"/>
              </a:lnSpc>
            </a:pPr>
            <a:r>
              <a:rPr lang="ko-KR" altLang="en-US" sz="1300" b="1" dirty="0" smtClean="0">
                <a:latin typeface="+mn-ea"/>
              </a:rPr>
              <a:t>표준지공시지가를  바탕으로 </a:t>
            </a:r>
            <a:endParaRPr lang="en-US" altLang="ko-KR" sz="13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 smtClean="0">
                <a:latin typeface="+mn-ea"/>
              </a:rPr>
              <a:t>토지의 특성에 따라</a:t>
            </a:r>
            <a:endParaRPr lang="en-US" altLang="ko-KR" sz="13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 smtClean="0">
                <a:latin typeface="+mn-ea"/>
              </a:rPr>
              <a:t>가중치를 부여한 종합적 지표</a:t>
            </a:r>
            <a:endParaRPr lang="en-US" altLang="ko-KR" sz="1300" b="1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 smtClean="0">
                <a:latin typeface="+mn-ea"/>
              </a:rPr>
              <a:t>단위면적당 토지의 가격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99" name="오른쪽으로 구부러진 화살표 98"/>
          <p:cNvSpPr/>
          <p:nvPr/>
        </p:nvSpPr>
        <p:spPr>
          <a:xfrm rot="8632429">
            <a:off x="7904722" y="3424771"/>
            <a:ext cx="847163" cy="2184267"/>
          </a:xfrm>
          <a:prstGeom prst="curved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순서도: 대체 처리 99"/>
          <p:cNvSpPr/>
          <p:nvPr/>
        </p:nvSpPr>
        <p:spPr>
          <a:xfrm>
            <a:off x="5835285" y="3885350"/>
            <a:ext cx="1422967" cy="495872"/>
          </a:xfrm>
          <a:prstGeom prst="flowChartAlternateProcess">
            <a:avLst/>
          </a:prstGeom>
          <a:solidFill>
            <a:srgbClr val="CA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/   </a:t>
            </a:r>
            <a:r>
              <a:rPr lang="ko-KR" altLang="en-US" sz="1600" b="1" dirty="0" smtClean="0"/>
              <a:t>단위면적 </a:t>
            </a:r>
            <a:endParaRPr lang="ko-KR" altLang="en-US" sz="1600" b="1" dirty="0"/>
          </a:p>
        </p:txBody>
      </p:sp>
      <p:sp>
        <p:nvSpPr>
          <p:cNvPr id="101" name="Content Placeholder 11"/>
          <p:cNvSpPr>
            <a:spLocks noGrp="1"/>
          </p:cNvSpPr>
          <p:nvPr>
            <p:ph idx="1"/>
          </p:nvPr>
        </p:nvSpPr>
        <p:spPr>
          <a:xfrm>
            <a:off x="215797" y="2157415"/>
            <a:ext cx="6563072" cy="460648"/>
          </a:xfrm>
        </p:spPr>
        <p:txBody>
          <a:bodyPr>
            <a:normAutofit/>
          </a:bodyPr>
          <a:lstStyle/>
          <a:p>
            <a:pPr lvl="0"/>
            <a:r>
              <a:rPr lang="ko-KR" altLang="en-US" sz="1600" b="1" dirty="0" smtClean="0"/>
              <a:t>설명변수</a:t>
            </a:r>
            <a:endParaRPr lang="en-US" altLang="ko-KR" sz="1600" b="1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872765" y="1335185"/>
            <a:ext cx="5240211" cy="670715"/>
          </a:xfrm>
          <a:prstGeom prst="roundRect">
            <a:avLst/>
          </a:prstGeom>
          <a:noFill/>
          <a:ln w="38100">
            <a:solidFill>
              <a:srgbClr val="CA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646484" y="2074993"/>
            <a:ext cx="5257802" cy="673791"/>
          </a:xfrm>
          <a:prstGeom prst="roundRect">
            <a:avLst/>
          </a:prstGeom>
          <a:noFill/>
          <a:ln w="38100">
            <a:solidFill>
              <a:srgbClr val="CA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7218484" y="1459524"/>
            <a:ext cx="113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A3434"/>
                </a:solidFill>
                <a:latin typeface="+mn-ea"/>
              </a:rPr>
              <a:t>* 10^6</a:t>
            </a:r>
            <a:endParaRPr lang="ko-KR" altLang="en-US" sz="2000" b="1" dirty="0">
              <a:solidFill>
                <a:srgbClr val="CA3434"/>
              </a:solidFill>
              <a:latin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068044" y="2214478"/>
            <a:ext cx="113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A3434"/>
                </a:solidFill>
                <a:latin typeface="+mn-ea"/>
              </a:rPr>
              <a:t>0 or</a:t>
            </a:r>
            <a:r>
              <a:rPr lang="ko-KR" altLang="en-US" sz="2000" b="1" dirty="0" smtClean="0">
                <a:solidFill>
                  <a:srgbClr val="CA3434"/>
                </a:solidFill>
                <a:latin typeface="+mn-ea"/>
              </a:rPr>
              <a:t> </a:t>
            </a:r>
            <a:r>
              <a:rPr lang="en-US" altLang="ko-KR" sz="2000" b="1" dirty="0" smtClean="0">
                <a:solidFill>
                  <a:srgbClr val="CA3434"/>
                </a:solidFill>
                <a:latin typeface="+mn-ea"/>
              </a:rPr>
              <a:t>1</a:t>
            </a:r>
            <a:endParaRPr lang="ko-KR" altLang="en-US" sz="2000" b="1" dirty="0">
              <a:solidFill>
                <a:srgbClr val="CA3434"/>
              </a:solidFill>
              <a:latin typeface="+mn-ea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648809" y="5761131"/>
            <a:ext cx="113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A3434"/>
                </a:solidFill>
                <a:latin typeface="+mn-ea"/>
              </a:rPr>
              <a:t>Log()</a:t>
            </a:r>
            <a:endParaRPr lang="ko-KR" altLang="en-US" sz="2000" b="1" dirty="0">
              <a:solidFill>
                <a:srgbClr val="CA343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42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99" grpId="0" animBg="1"/>
      <p:bldP spid="100" grpId="0" animBg="1"/>
      <p:bldP spid="103" grpId="0" animBg="1"/>
      <p:bldP spid="104" grpId="0" animBg="1"/>
      <p:bldP spid="105" grpId="0"/>
      <p:bldP spid="106" grpId="0"/>
      <p:bldP spid="1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7" y="1167988"/>
            <a:ext cx="6779357" cy="4965525"/>
          </a:xfr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변수 탐색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시각화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7" y="1167988"/>
            <a:ext cx="6779357" cy="4965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56" y="1167988"/>
            <a:ext cx="6779357" cy="49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864047" y="1271427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8 : 2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의 비율로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train data 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와  </a:t>
            </a:r>
            <a:r>
              <a:rPr lang="en-US" altLang="ko-KR" b="1" dirty="0" smtClean="0"/>
              <a:t>test </a:t>
            </a:r>
            <a:r>
              <a:rPr lang="ko-KR" altLang="en-US" b="1" dirty="0" smtClean="0"/>
              <a:t>생성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47" y="2092777"/>
            <a:ext cx="6822753" cy="3674977"/>
          </a:xfr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설정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train &amp; test data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생성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772072" y="1369002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Full Model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설정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회귀분석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23728" y="13540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Content Placeholder 11"/>
          <p:cNvSpPr>
            <a:spLocks noGrp="1"/>
          </p:cNvSpPr>
          <p:nvPr>
            <p:ph idx="1"/>
          </p:nvPr>
        </p:nvSpPr>
        <p:spPr>
          <a:xfrm>
            <a:off x="5221125" y="1369002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MSE = 0.310195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11"/>
          <p:cNvSpPr>
            <a:spLocks noGrp="1"/>
          </p:cNvSpPr>
          <p:nvPr>
            <p:ph idx="1"/>
          </p:nvPr>
        </p:nvSpPr>
        <p:spPr>
          <a:xfrm>
            <a:off x="1772072" y="1365554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Forward Selection Model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11"/>
          <p:cNvSpPr>
            <a:spLocks noGrp="1"/>
          </p:cNvSpPr>
          <p:nvPr>
            <p:ph idx="1"/>
          </p:nvPr>
        </p:nvSpPr>
        <p:spPr>
          <a:xfrm>
            <a:off x="1763139" y="1362832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Backward Selection Model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ontent Placeholder 11"/>
          <p:cNvSpPr>
            <a:spLocks noGrp="1"/>
          </p:cNvSpPr>
          <p:nvPr>
            <p:ph idx="1"/>
          </p:nvPr>
        </p:nvSpPr>
        <p:spPr>
          <a:xfrm>
            <a:off x="1772072" y="1369002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Stepwise</a:t>
            </a:r>
            <a:r>
              <a:rPr lang="en-US" altLang="ko-KR" b="1" dirty="0" smtClean="0"/>
              <a:t> Selection Model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72" y="1835839"/>
            <a:ext cx="7296150" cy="3743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72" y="1851755"/>
            <a:ext cx="7334250" cy="3200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55" y="1829650"/>
            <a:ext cx="7277100" cy="30003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139" y="1820989"/>
            <a:ext cx="72961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 build="p"/>
      <p:bldP spid="10" grpId="0" build="p"/>
      <p:bldP spid="10" grpId="1" build="p"/>
      <p:bldP spid="13" grpId="0" build="p"/>
      <p:bldP spid="13" grpId="1" build="p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867556" y="1039612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MSE = 0.301669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설정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회귀나무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by tree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23728" y="135401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23728" y="14392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33950336" descr="EMB00001f6836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556" y="1667870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941341" y="938813"/>
            <a:ext cx="6563072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K = 16,  MSE = 0.234068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</a:rPr>
              <a:t>모델 설정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– KNN(unweighted)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</a:rPr>
              <a:t>by </a:t>
            </a:r>
            <a:r>
              <a:rPr lang="en-US" altLang="ko-KR" sz="1500" dirty="0" err="1" smtClean="0">
                <a:solidFill>
                  <a:schemeClr val="accent1">
                    <a:lumMod val="50000"/>
                  </a:schemeClr>
                </a:solidFill>
              </a:rPr>
              <a:t>kknn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41341" y="1268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3947936" descr="EMB00001f6836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41" y="1422586"/>
            <a:ext cx="6386733" cy="51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677</Words>
  <Application>Microsoft Office PowerPoint</Application>
  <PresentationFormat>화면 슬라이드 쇼(4:3)</PresentationFormat>
  <Paragraphs>143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 Light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 목차</vt:lpstr>
      <vt:lpstr> 변수 탐색 – 변수 정의 및 변환</vt:lpstr>
      <vt:lpstr> 변수 탐색 - 시각화</vt:lpstr>
      <vt:lpstr> 모델 설정 – train &amp; test data 생성</vt:lpstr>
      <vt:lpstr> 모델 설정 - 회귀분석</vt:lpstr>
      <vt:lpstr> 모델 설정 – 회귀나무 by tree</vt:lpstr>
      <vt:lpstr> 모델 설정 – KNN(unweighted) by kknn</vt:lpstr>
      <vt:lpstr> 모델 설정 – KNN(weighted) by kknn</vt:lpstr>
      <vt:lpstr> 모델 강화 –Ridge by glmnet</vt:lpstr>
      <vt:lpstr> 모델 강화 –Lasso by glmnet</vt:lpstr>
      <vt:lpstr> 모델 강화 – bagging by rpart</vt:lpstr>
      <vt:lpstr> 모델 강화 – boosting by mboost</vt:lpstr>
      <vt:lpstr> 모델 강화 – random forest by rpart</vt:lpstr>
      <vt:lpstr> 한계점</vt:lpstr>
      <vt:lpstr> 결론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정희정</cp:lastModifiedBy>
  <cp:revision>62</cp:revision>
  <dcterms:created xsi:type="dcterms:W3CDTF">2017-12-02T14:41:16Z</dcterms:created>
  <dcterms:modified xsi:type="dcterms:W3CDTF">2017-12-03T12:33:53Z</dcterms:modified>
</cp:coreProperties>
</file>